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77" r:id="rId3"/>
    <p:sldId id="274" r:id="rId4"/>
    <p:sldId id="284" r:id="rId5"/>
    <p:sldId id="285" r:id="rId6"/>
    <p:sldId id="275" r:id="rId7"/>
    <p:sldId id="283" r:id="rId8"/>
    <p:sldId id="281" r:id="rId9"/>
    <p:sldId id="282" r:id="rId10"/>
    <p:sldId id="266" r:id="rId11"/>
    <p:sldId id="270" r:id="rId12"/>
    <p:sldId id="263" r:id="rId13"/>
    <p:sldId id="268" r:id="rId14"/>
    <p:sldId id="271" r:id="rId15"/>
    <p:sldId id="272" r:id="rId16"/>
    <p:sldId id="257" r:id="rId17"/>
    <p:sldId id="267" r:id="rId18"/>
    <p:sldId id="264" r:id="rId19"/>
    <p:sldId id="269" r:id="rId20"/>
    <p:sldId id="28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8FA"/>
    <a:srgbClr val="D9D9D9"/>
    <a:srgbClr val="030C0D"/>
    <a:srgbClr val="0099FF"/>
    <a:srgbClr val="FFFFFF"/>
    <a:srgbClr val="0F3E2C"/>
    <a:srgbClr val="4472C4"/>
    <a:srgbClr val="000000"/>
    <a:srgbClr val="BE0105"/>
    <a:srgbClr val="FEE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5054" autoAdjust="0"/>
  </p:normalViewPr>
  <p:slideViewPr>
    <p:cSldViewPr snapToGrid="0">
      <p:cViewPr>
        <p:scale>
          <a:sx n="50" d="100"/>
          <a:sy n="50" d="100"/>
        </p:scale>
        <p:origin x="2124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B351A-AA8A-491D-BD75-8F76FF53D666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8D424-F219-441E-9B19-E8D287E5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81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8D424-F219-441E-9B19-E8D287E541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47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8D424-F219-441E-9B19-E8D287E5415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5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DEC44-3E74-73CE-2931-D076BEA1E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37DDCB-6746-66E4-8D39-AE1AF52E9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EF8F89-836F-2BC5-2D75-335DCC4F2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333E-43B1-4896-A079-EA6AB57DC916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09C434-3BEC-64AB-6145-5F1C651A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234E10-1F91-0ABC-A608-C3FBBE2A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F4A-2E57-4770-A0FE-A03295F76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05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47E4B-6BF2-2C54-FE14-6463A1C3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71B430-C3BD-EA90-CE0D-3C475A885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9FFAD9-AD1F-9426-E140-932D06F7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333E-43B1-4896-A079-EA6AB57DC916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1C1F80-7A2E-C4AD-6AA8-20C59ADDF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9F72F2-9398-B9AF-143F-1C568DCB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F4A-2E57-4770-A0FE-A03295F76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25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36DD502-A082-34A4-DB50-04D2F4DA0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600C47-3B49-8925-918A-43B28193B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70A40A-FB14-51D0-29AE-2E554F69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333E-43B1-4896-A079-EA6AB57DC916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C79953-92D5-C7D6-1E3A-6B35CFD7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AE8AB8-505C-52DF-1015-66BBFDD5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F4A-2E57-4770-A0FE-A03295F76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82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9A8A1-FBC1-5CB1-38A0-CE067EDF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FB4B59-617F-16DE-7F46-C209790FB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11D816-3778-B77F-89F7-A9B4E42F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333E-43B1-4896-A079-EA6AB57DC916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6615FA-0D1D-376D-D751-164AC90C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2747CA-884B-3A28-F2BB-699773F2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F4A-2E57-4770-A0FE-A03295F76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0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45AAD-1E52-BB9D-802A-EA9282EC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37138F-8CC4-8C7A-6258-96CEFD3B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655486-05D1-23C5-D0A1-3648EF58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333E-43B1-4896-A079-EA6AB57DC916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0A1003-FE67-376D-9D08-411213F2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134B41-ABCA-4CBA-5D5A-589BDEC3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F4A-2E57-4770-A0FE-A03295F76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70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DB917EDE-30C9-5EBD-3CB2-BCCC1746FEAF}"/>
              </a:ext>
            </a:extLst>
          </p:cNvPr>
          <p:cNvSpPr/>
          <p:nvPr userDrawn="1"/>
        </p:nvSpPr>
        <p:spPr>
          <a:xfrm>
            <a:off x="0" y="0"/>
            <a:ext cx="611550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3C91B5-FD70-E2FA-DED8-7B904EE6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52264F-94FA-824D-5F52-70392819D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DE9414-526F-B67F-7563-057A5C938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2D4E1C-1626-ABCF-78CD-0F5FFDDA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333E-43B1-4896-A079-EA6AB57DC916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6CAF18-FD71-6B41-5FA6-FFEEE03B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053735-8038-A74C-F37D-0F0B4B0F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F4A-2E57-4770-A0FE-A03295F76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48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865FE-4C8F-3863-7D00-3FA23F14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A34428-117C-B935-691C-F4E58EA18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7B5D52-B3A6-9DBA-7D7E-C201AD8D9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C3F9808-2434-62A5-F5D4-315183B49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FCC0DA2-BFDA-6A80-8EB1-95C4A126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E5856EF-FAF0-66C8-0C00-A4F59B0D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333E-43B1-4896-A079-EA6AB57DC916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753D81F-EECB-946A-2DEB-224143D9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E349B13-0863-B9A7-63BB-908AAF1C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F4A-2E57-4770-A0FE-A03295F76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82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1DBDE-0721-058E-716F-1B9D16E4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5D856C-06F0-F553-D014-C6FA872E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333E-43B1-4896-A079-EA6AB57DC916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F1EB95-71A0-B940-EB8C-9BD7F59A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2938A9-49B6-A1F2-4542-C0A61C7F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F4A-2E57-4770-A0FE-A03295F76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58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DC7A8B-7D3B-7661-C572-AC75436F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333E-43B1-4896-A079-EA6AB57DC916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0327E3-575E-7210-12FC-2EBA3A17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0CF63A-F921-3F7B-5212-7C81B90B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F4A-2E57-4770-A0FE-A03295F76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05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017ED-EA59-E69D-716F-106F4D87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A6BC80-C6AC-322D-6A81-1E3CCBF86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0EF619-C1C6-C74A-63E7-C3A6C2B74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D9CEB4-7F3F-48B3-59D3-CB4A26ED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333E-43B1-4896-A079-EA6AB57DC916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7EABE0-B361-E537-F6D4-185959C7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081918-2DB5-288A-E051-97CD1D84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F4A-2E57-4770-A0FE-A03295F76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53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20DEB-4823-5F1E-4BFD-17FFA5EE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F02CF65-8248-E376-8F3A-CA01BDDAB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A66EE8-8F57-41AC-0B45-573BB8D41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C96873-4526-AB09-5479-2BBEB956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333E-43B1-4896-A079-EA6AB57DC916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8AAAB5-B7A6-134D-9A87-EBC30197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8B94A4-0EA2-CE5A-5F74-E3EB63C8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5F4A-2E57-4770-A0FE-A03295F76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14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4512846-726C-3A0A-AAF9-1B1165BD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7ECE60-984F-84AC-AC6C-DCD7E629A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9E1DCF-0931-3DAA-00E6-2ECC060F0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C333E-43B1-4896-A079-EA6AB57DC916}" type="datetimeFigureOut">
              <a:rPr lang="de-DE" smtClean="0"/>
              <a:t>10.03.2026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77F572-EFCB-19B2-8DD1-D4FEDD88D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6CF0E6-8AFB-F258-85DF-F9F9248DE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35F4A-2E57-4770-A0FE-A03295F766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audovalentim.net/e-nasce-um-mundo-novo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wald-b%C3%A4ume-sonnenlicht-1516119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wald-b%C3%A4ume-sonnenlicht-1516119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obst-fr%C3%BCchte-obst-mischung-natur-980014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obst-fr%C3%BCchte-obst-mischung-natur-980014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-reporter.co.uk/best-of-global-business/building-the-future-of-business-success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-reporter.co.uk/best-of-global-business/building-the-future-of-business-success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oliver_hb/2014989679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liver_hb/20149896796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hyperlink" Target="https://pxhere.com/de/photo/113034" TargetMode="External"/><Relationship Id="rId7" Type="http://schemas.openxmlformats.org/officeDocument/2006/relationships/hyperlink" Target="https://pixabay.com/de/kaninchen-tier-s%C3%BC%C3%9F-551991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hyperlink" Target="https://pixabay.com/en/fuchs-wildpark-poing-animal-1310823/" TargetMode="External"/><Relationship Id="rId4" Type="http://schemas.openxmlformats.org/officeDocument/2006/relationships/image" Target="../media/image32.jpg"/><Relationship Id="rId9" Type="http://schemas.openxmlformats.org/officeDocument/2006/relationships/hyperlink" Target="https://de.wikipedia.org/wiki/Batrachochytrium_salamandrivoran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hyperlink" Target="https://pxhere.com/de/photo/113034" TargetMode="External"/><Relationship Id="rId7" Type="http://schemas.openxmlformats.org/officeDocument/2006/relationships/hyperlink" Target="https://pixabay.com/de/kaninchen-tier-s%C3%BC%C3%9F-551991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hyperlink" Target="https://pixabay.com/en/fuchs-wildpark-poing-animal-1310823/" TargetMode="External"/><Relationship Id="rId4" Type="http://schemas.openxmlformats.org/officeDocument/2006/relationships/image" Target="../media/image32.jpg"/><Relationship Id="rId9" Type="http://schemas.openxmlformats.org/officeDocument/2006/relationships/hyperlink" Target="https://de.wikipedia.org/wiki/Batrachochytrium_salamandrivoran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svg"/><Relationship Id="rId7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image" Target="../media/image14.svg"/><Relationship Id="rId7" Type="http://schemas.openxmlformats.org/officeDocument/2006/relationships/image" Target="../media/image20.png"/><Relationship Id="rId12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svg"/><Relationship Id="rId10" Type="http://schemas.openxmlformats.org/officeDocument/2006/relationships/image" Target="../media/image22.sv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wald-b%C3%A4ume-sonnenlicht-1516119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wald-b%C3%A4ume-sonnenlicht-1516119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3FE752F-D40C-FDB8-1936-8F547BBC3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Fülleffekte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4E1C3647-2F92-4DDD-0AAE-184C5C6207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Farben, Bilder, Texturen, Farbverläufe und Muster</a:t>
            </a:r>
            <a:br>
              <a:rPr lang="de-DE" dirty="0"/>
            </a:br>
            <a:r>
              <a:rPr lang="de-DE" dirty="0"/>
              <a:t>für Textfelder und Formen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8779B04-30F7-ADBA-BEA4-FD026D5FEFD4}"/>
              </a:ext>
            </a:extLst>
          </p:cNvPr>
          <p:cNvSpPr/>
          <p:nvPr/>
        </p:nvSpPr>
        <p:spPr>
          <a:xfrm>
            <a:off x="0" y="-471"/>
            <a:ext cx="2408318" cy="230185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A70C253-D440-B225-B154-52DAC6815DC6}"/>
              </a:ext>
            </a:extLst>
          </p:cNvPr>
          <p:cNvSpPr/>
          <p:nvPr/>
        </p:nvSpPr>
        <p:spPr>
          <a:xfrm>
            <a:off x="7303840" y="4634882"/>
            <a:ext cx="2452275" cy="2232000"/>
          </a:xfrm>
          <a:prstGeom prst="rect">
            <a:avLst/>
          </a:prstGeom>
          <a:gradFill flip="none" rotWithShape="1">
            <a:gsLst>
              <a:gs pos="25000">
                <a:schemeClr val="accent6">
                  <a:lumMod val="40000"/>
                  <a:lumOff val="6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86000">
                <a:schemeClr val="accent6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DA2DC50-A8A4-8663-F8F4-8E0E5C04CDF6}"/>
              </a:ext>
            </a:extLst>
          </p:cNvPr>
          <p:cNvSpPr/>
          <p:nvPr/>
        </p:nvSpPr>
        <p:spPr>
          <a:xfrm>
            <a:off x="2393472" y="4634678"/>
            <a:ext cx="2464334" cy="223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1644852-F2D4-5E1E-BFAA-53CCF5D16E1A}"/>
              </a:ext>
            </a:extLst>
          </p:cNvPr>
          <p:cNvSpPr/>
          <p:nvPr/>
        </p:nvSpPr>
        <p:spPr>
          <a:xfrm>
            <a:off x="9783682" y="-471"/>
            <a:ext cx="2408318" cy="2301850"/>
          </a:xfrm>
          <a:prstGeom prst="rect">
            <a:avLst/>
          </a:prstGeom>
          <a:pattFill prst="lgGrid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B3AAA35-6D41-9298-A4AE-F5372FD49BDC}"/>
              </a:ext>
            </a:extLst>
          </p:cNvPr>
          <p:cNvSpPr/>
          <p:nvPr/>
        </p:nvSpPr>
        <p:spPr>
          <a:xfrm rot="5400000">
            <a:off x="4945857" y="4520960"/>
            <a:ext cx="2224657" cy="24459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F6D7CF6-DE54-C8F3-CB9F-EEE52B3BAE49}"/>
              </a:ext>
            </a:extLst>
          </p:cNvPr>
          <p:cNvSpPr/>
          <p:nvPr/>
        </p:nvSpPr>
        <p:spPr>
          <a:xfrm>
            <a:off x="7281148" y="-471"/>
            <a:ext cx="2468612" cy="2301850"/>
          </a:xfrm>
          <a:prstGeom prst="rect">
            <a:avLst/>
          </a:prstGeom>
          <a:gradFill flip="none" rotWithShape="1">
            <a:gsLst>
              <a:gs pos="18000">
                <a:schemeClr val="accent6">
                  <a:lumMod val="0"/>
                  <a:lumOff val="100000"/>
                </a:schemeClr>
              </a:gs>
              <a:gs pos="7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2006ABC-51DE-3A8B-10BB-F678B1142405}"/>
              </a:ext>
            </a:extLst>
          </p:cNvPr>
          <p:cNvSpPr/>
          <p:nvPr/>
        </p:nvSpPr>
        <p:spPr>
          <a:xfrm>
            <a:off x="2415772" y="-980"/>
            <a:ext cx="2438465" cy="2301850"/>
          </a:xfrm>
          <a:prstGeom prst="rect">
            <a:avLst/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0EF3A7A-508E-F4F0-282E-68BF2213F383}"/>
              </a:ext>
            </a:extLst>
          </p:cNvPr>
          <p:cNvSpPr/>
          <p:nvPr/>
        </p:nvSpPr>
        <p:spPr>
          <a:xfrm>
            <a:off x="4835228" y="-471"/>
            <a:ext cx="2468612" cy="23018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28F2278-02E1-A3B3-5FA1-216F39501A38}"/>
              </a:ext>
            </a:extLst>
          </p:cNvPr>
          <p:cNvSpPr/>
          <p:nvPr/>
        </p:nvSpPr>
        <p:spPr>
          <a:xfrm>
            <a:off x="9777978" y="4634882"/>
            <a:ext cx="2408318" cy="2232000"/>
          </a:xfrm>
          <a:prstGeom prst="rect">
            <a:avLst/>
          </a:prstGeom>
          <a:pattFill prst="solidDmnd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95CC823-9A61-397C-76EF-FD472227DC4B}"/>
              </a:ext>
            </a:extLst>
          </p:cNvPr>
          <p:cNvSpPr/>
          <p:nvPr/>
        </p:nvSpPr>
        <p:spPr>
          <a:xfrm>
            <a:off x="9783682" y="2310297"/>
            <a:ext cx="2408318" cy="2301849"/>
          </a:xfrm>
          <a:prstGeom prst="rect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85F6E12-3B9B-661E-56E0-7F72BEB3AF9D}"/>
              </a:ext>
            </a:extLst>
          </p:cNvPr>
          <p:cNvSpPr/>
          <p:nvPr/>
        </p:nvSpPr>
        <p:spPr>
          <a:xfrm>
            <a:off x="0" y="2304467"/>
            <a:ext cx="2408318" cy="2328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2BDDB9E-5B3E-A352-163C-5678C3049860}"/>
              </a:ext>
            </a:extLst>
          </p:cNvPr>
          <p:cNvSpPr/>
          <p:nvPr/>
        </p:nvSpPr>
        <p:spPr>
          <a:xfrm>
            <a:off x="0" y="4634882"/>
            <a:ext cx="2408318" cy="22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2140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283DF-FBFF-B51B-7C04-7EE9B6488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8AA2C629-9B33-1859-A9C9-6272420F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3239" y="-703826"/>
            <a:ext cx="12398478" cy="8265652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E1074D88-1005-9066-2E40-C9644C28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3239" y="1524000"/>
            <a:ext cx="12398477" cy="3276601"/>
          </a:xfrm>
          <a:solidFill>
            <a:srgbClr val="FF0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de-DE" sz="12000" dirty="0">
                <a:solidFill>
                  <a:schemeClr val="lt1"/>
                </a:solidFill>
                <a:latin typeface="Arial Black" panose="020B0A04020102020204" pitchFamily="34" charset="0"/>
              </a:rPr>
              <a:t>ACHTUNG</a:t>
            </a:r>
          </a:p>
          <a:p>
            <a:pPr marL="0" indent="0" algn="ctr">
              <a:buNone/>
            </a:pPr>
            <a:r>
              <a:rPr lang="de-DE" sz="7000" dirty="0">
                <a:solidFill>
                  <a:schemeClr val="lt1"/>
                </a:solidFill>
                <a:latin typeface="Arial Black" panose="020B0A04020102020204" pitchFamily="34" charset="0"/>
              </a:rPr>
              <a:t>Waldbrandgefahr!</a:t>
            </a:r>
          </a:p>
        </p:txBody>
      </p:sp>
    </p:spTree>
    <p:extLst>
      <p:ext uri="{BB962C8B-B14F-4D97-AF65-F5344CB8AC3E}">
        <p14:creationId xmlns:p14="http://schemas.microsoft.com/office/powerpoint/2010/main" val="406938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053A2-76B0-4749-16B4-31CE3F478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0A4F953D-E1B9-E52E-A178-8E48EECF9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772400" y="-8685162"/>
            <a:ext cx="12398478" cy="8265652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9A1CADA9-C58A-EF6E-C412-4E01C18CE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142" y="-6190637"/>
            <a:ext cx="12398477" cy="3276601"/>
          </a:xfrm>
          <a:solidFill>
            <a:srgbClr val="FF0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de-DE" sz="12000" dirty="0">
                <a:solidFill>
                  <a:schemeClr val="lt1"/>
                </a:solidFill>
                <a:latin typeface="Arial Black" panose="020B0A04020102020204" pitchFamily="34" charset="0"/>
              </a:rPr>
              <a:t>ACHTUNG</a:t>
            </a:r>
          </a:p>
          <a:p>
            <a:pPr marL="0" indent="0" algn="ctr">
              <a:buNone/>
            </a:pPr>
            <a:r>
              <a:rPr lang="de-DE" sz="7000" dirty="0">
                <a:solidFill>
                  <a:schemeClr val="lt1"/>
                </a:solidFill>
                <a:latin typeface="Arial Black" panose="020B0A04020102020204" pitchFamily="34" charset="0"/>
              </a:rPr>
              <a:t>Waldbrandgefahr!</a:t>
            </a:r>
          </a:p>
        </p:txBody>
      </p:sp>
    </p:spTree>
    <p:extLst>
      <p:ext uri="{BB962C8B-B14F-4D97-AF65-F5344CB8AC3E}">
        <p14:creationId xmlns:p14="http://schemas.microsoft.com/office/powerpoint/2010/main" val="360343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C080B-DBEF-DFA4-66A2-BC9873385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AEEDA-6425-8FE7-62E2-E5977C99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C949628-2ABA-EC3D-3EA7-501821FF8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181" b="26568"/>
          <a:stretch>
            <a:fillRect/>
          </a:stretch>
        </p:blipFill>
        <p:spPr>
          <a:xfrm>
            <a:off x="0" y="1"/>
            <a:ext cx="12191999" cy="6858000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CA9F815-E0EB-703D-005A-E9DFBAA4FF47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2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D07F57-193A-4404-1BA8-942A7DD467B3}"/>
              </a:ext>
            </a:extLst>
          </p:cNvPr>
          <p:cNvSpPr txBox="1"/>
          <p:nvPr/>
        </p:nvSpPr>
        <p:spPr>
          <a:xfrm>
            <a:off x="0" y="3107333"/>
            <a:ext cx="12192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400" dirty="0">
                <a:solidFill>
                  <a:srgbClr val="BE0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Obsthof</a:t>
            </a:r>
          </a:p>
          <a:p>
            <a:pPr algn="ctr"/>
            <a:r>
              <a:rPr lang="de-DE" sz="6000" dirty="0">
                <a:solidFill>
                  <a:srgbClr val="BE0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Tel. 01122 33455</a:t>
            </a:r>
          </a:p>
        </p:txBody>
      </p:sp>
    </p:spTree>
    <p:extLst>
      <p:ext uri="{BB962C8B-B14F-4D97-AF65-F5344CB8AC3E}">
        <p14:creationId xmlns:p14="http://schemas.microsoft.com/office/powerpoint/2010/main" val="152005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12F53-2A39-7311-64A0-8679B13E4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47AA728-16A6-B591-85B6-A7F747DBB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181" b="26568"/>
          <a:stretch>
            <a:fillRect/>
          </a:stretch>
        </p:blipFill>
        <p:spPr>
          <a:xfrm>
            <a:off x="-12934948" y="-8154066"/>
            <a:ext cx="12191999" cy="6858000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259A037-1396-BFFF-160F-446D377797AD}"/>
              </a:ext>
            </a:extLst>
          </p:cNvPr>
          <p:cNvSpPr/>
          <p:nvPr/>
        </p:nvSpPr>
        <p:spPr>
          <a:xfrm>
            <a:off x="0" y="-8154066"/>
            <a:ext cx="12192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2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62186F8-6325-F3E6-900F-26F31E843F9A}"/>
              </a:ext>
            </a:extLst>
          </p:cNvPr>
          <p:cNvSpPr txBox="1"/>
          <p:nvPr/>
        </p:nvSpPr>
        <p:spPr>
          <a:xfrm>
            <a:off x="13244051" y="-6184151"/>
            <a:ext cx="1039146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400" dirty="0">
                <a:solidFill>
                  <a:srgbClr val="BE0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Obsthof</a:t>
            </a:r>
          </a:p>
          <a:p>
            <a:pPr algn="ctr"/>
            <a:r>
              <a:rPr lang="de-DE" sz="6000" dirty="0">
                <a:solidFill>
                  <a:srgbClr val="BE0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Tel. 01122 33455</a:t>
            </a:r>
          </a:p>
        </p:txBody>
      </p:sp>
    </p:spTree>
    <p:extLst>
      <p:ext uri="{BB962C8B-B14F-4D97-AF65-F5344CB8AC3E}">
        <p14:creationId xmlns:p14="http://schemas.microsoft.com/office/powerpoint/2010/main" val="342235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9C288A8-6DE4-9627-9803-22927CF8D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1882F42-CB06-2B0E-2CB8-E2829EEA94FA}"/>
              </a:ext>
            </a:extLst>
          </p:cNvPr>
          <p:cNvSpPr/>
          <p:nvPr/>
        </p:nvSpPr>
        <p:spPr>
          <a:xfrm rot="1760388">
            <a:off x="7689598" y="-151901"/>
            <a:ext cx="5885078" cy="105599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6E1230-BB44-4433-00D3-C738F7823155}"/>
              </a:ext>
            </a:extLst>
          </p:cNvPr>
          <p:cNvSpPr/>
          <p:nvPr/>
        </p:nvSpPr>
        <p:spPr>
          <a:xfrm rot="1760388">
            <a:off x="-1375712" y="-1859873"/>
            <a:ext cx="3107619" cy="8140750"/>
          </a:xfrm>
          <a:prstGeom prst="rect">
            <a:avLst/>
          </a:prstGeom>
          <a:solidFill>
            <a:schemeClr val="accent1">
              <a:lumMod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21029DF-6168-B017-336C-ABD43CBE8E9B}"/>
              </a:ext>
            </a:extLst>
          </p:cNvPr>
          <p:cNvSpPr txBox="1"/>
          <p:nvPr/>
        </p:nvSpPr>
        <p:spPr>
          <a:xfrm>
            <a:off x="7925698" y="4224933"/>
            <a:ext cx="406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Kontaktieren </a:t>
            </a:r>
          </a:p>
          <a:p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 uns!</a:t>
            </a:r>
          </a:p>
        </p:txBody>
      </p:sp>
    </p:spTree>
    <p:extLst>
      <p:ext uri="{BB962C8B-B14F-4D97-AF65-F5344CB8AC3E}">
        <p14:creationId xmlns:p14="http://schemas.microsoft.com/office/powerpoint/2010/main" val="107614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4D883-D472-097C-FFD8-D3B4023C5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9C60734-E470-7E25-B3A3-A4801A73C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3234726" y="-9502670"/>
            <a:ext cx="12192000" cy="812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CC53E8C-CE46-F9AD-DBC2-A370924C58D0}"/>
              </a:ext>
            </a:extLst>
          </p:cNvPr>
          <p:cNvSpPr/>
          <p:nvPr/>
        </p:nvSpPr>
        <p:spPr>
          <a:xfrm rot="1760388">
            <a:off x="7575299" y="-11781646"/>
            <a:ext cx="5885078" cy="105599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C4464AE-7376-0384-CF34-FC7F9CB16F5B}"/>
              </a:ext>
            </a:extLst>
          </p:cNvPr>
          <p:cNvSpPr/>
          <p:nvPr/>
        </p:nvSpPr>
        <p:spPr>
          <a:xfrm rot="1760388">
            <a:off x="1795126" y="-9754658"/>
            <a:ext cx="3107619" cy="8140750"/>
          </a:xfrm>
          <a:prstGeom prst="rect">
            <a:avLst/>
          </a:prstGeom>
          <a:solidFill>
            <a:schemeClr val="accent1">
              <a:lumMod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C1612FA-BBB4-F330-AD0B-8B7F62C5E250}"/>
              </a:ext>
            </a:extLst>
          </p:cNvPr>
          <p:cNvSpPr txBox="1"/>
          <p:nvPr/>
        </p:nvSpPr>
        <p:spPr>
          <a:xfrm>
            <a:off x="16971677" y="-5438670"/>
            <a:ext cx="406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Kontaktieren </a:t>
            </a:r>
          </a:p>
          <a:p>
            <a:r>
              <a:rPr lang="de-DE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 uns!</a:t>
            </a:r>
          </a:p>
        </p:txBody>
      </p:sp>
    </p:spTree>
    <p:extLst>
      <p:ext uri="{BB962C8B-B14F-4D97-AF65-F5344CB8AC3E}">
        <p14:creationId xmlns:p14="http://schemas.microsoft.com/office/powerpoint/2010/main" val="391042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nhaltsplatzhalter 13">
            <a:extLst>
              <a:ext uri="{FF2B5EF4-FFF2-40B4-BE49-F238E27FC236}">
                <a16:creationId xmlns:a16="http://schemas.microsoft.com/office/drawing/2014/main" id="{D8F2A4A6-110A-7AFA-3F01-087C4E7EF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0997462-5525-A155-D8C2-9FCC94A09088}"/>
              </a:ext>
            </a:extLst>
          </p:cNvPr>
          <p:cNvSpPr txBox="1"/>
          <p:nvPr/>
        </p:nvSpPr>
        <p:spPr>
          <a:xfrm>
            <a:off x="952500" y="6096000"/>
            <a:ext cx="11696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4" tooltip="https://www.flickr.com/photos/oliver_hb/20149896796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5" tooltip="https://creativecommons.org/licenses/by/3.0/"/>
              </a:rPr>
              <a:t>CC BY</a:t>
            </a:r>
            <a:endParaRPr lang="de-DE" sz="90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EB91AA7-5501-8269-1A95-BC6525630C22}"/>
              </a:ext>
            </a:extLst>
          </p:cNvPr>
          <p:cNvSpPr/>
          <p:nvPr/>
        </p:nvSpPr>
        <p:spPr>
          <a:xfrm>
            <a:off x="-103239" y="-3"/>
            <a:ext cx="12295239" cy="6858003"/>
          </a:xfrm>
          <a:prstGeom prst="rect">
            <a:avLst/>
          </a:prstGeom>
          <a:gradFill flip="none" rotWithShape="1">
            <a:gsLst>
              <a:gs pos="29000">
                <a:schemeClr val="bg1"/>
              </a:gs>
              <a:gs pos="86000">
                <a:schemeClr val="accent1">
                  <a:lumMod val="30000"/>
                  <a:lumOff val="7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102DB3B8-9523-5029-E44A-CAE9287CF624}"/>
              </a:ext>
            </a:extLst>
          </p:cNvPr>
          <p:cNvSpPr txBox="1">
            <a:spLocks/>
          </p:cNvSpPr>
          <p:nvPr/>
        </p:nvSpPr>
        <p:spPr>
          <a:xfrm>
            <a:off x="762000" y="1187447"/>
            <a:ext cx="6991350" cy="1663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dirty="0"/>
              <a:t>Morgennebel auf der Seebrücke</a:t>
            </a:r>
          </a:p>
        </p:txBody>
      </p:sp>
    </p:spTree>
    <p:extLst>
      <p:ext uri="{BB962C8B-B14F-4D97-AF65-F5344CB8AC3E}">
        <p14:creationId xmlns:p14="http://schemas.microsoft.com/office/powerpoint/2010/main" val="3886913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6C10B-75D3-EFF8-B9C0-D2D6B3155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nhaltsplatzhalter 13">
            <a:extLst>
              <a:ext uri="{FF2B5EF4-FFF2-40B4-BE49-F238E27FC236}">
                <a16:creationId xmlns:a16="http://schemas.microsoft.com/office/drawing/2014/main" id="{965CC463-88D1-302B-246F-DABAF0A5E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2933107" y="-8945696"/>
            <a:ext cx="12192000" cy="6858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699C7D08-7690-4576-FF4B-BA64B1503EBA}"/>
              </a:ext>
            </a:extLst>
          </p:cNvPr>
          <p:cNvSpPr/>
          <p:nvPr/>
        </p:nvSpPr>
        <p:spPr>
          <a:xfrm>
            <a:off x="0" y="-8945700"/>
            <a:ext cx="12295239" cy="6858003"/>
          </a:xfrm>
          <a:prstGeom prst="rect">
            <a:avLst/>
          </a:prstGeom>
          <a:gradFill flip="none" rotWithShape="1">
            <a:gsLst>
              <a:gs pos="29000">
                <a:schemeClr val="bg1"/>
              </a:gs>
              <a:gs pos="86000">
                <a:schemeClr val="accent1">
                  <a:lumMod val="30000"/>
                  <a:lumOff val="7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C5C037-59E8-2185-0936-73CBD5E7DE77}"/>
              </a:ext>
            </a:extLst>
          </p:cNvPr>
          <p:cNvSpPr txBox="1">
            <a:spLocks/>
          </p:cNvSpPr>
          <p:nvPr/>
        </p:nvSpPr>
        <p:spPr>
          <a:xfrm>
            <a:off x="13937226" y="-6348550"/>
            <a:ext cx="6991350" cy="1663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dirty="0"/>
              <a:t>Morgennebel auf der Seebrücke</a:t>
            </a:r>
          </a:p>
        </p:txBody>
      </p:sp>
    </p:spTree>
    <p:extLst>
      <p:ext uri="{BB962C8B-B14F-4D97-AF65-F5344CB8AC3E}">
        <p14:creationId xmlns:p14="http://schemas.microsoft.com/office/powerpoint/2010/main" val="201861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4709A-F980-B21C-8AAB-4AEBDEE2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D87D76D-EAB8-23F1-E912-ED38DC695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238"/>
          <a:stretch>
            <a:fillRect/>
          </a:stretch>
        </p:blipFill>
        <p:spPr>
          <a:xfrm>
            <a:off x="-206477" y="-546587"/>
            <a:ext cx="12398478" cy="740458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33C5DA5-C213-D1C9-719A-2D3022DA3E55}"/>
              </a:ext>
            </a:extLst>
          </p:cNvPr>
          <p:cNvSpPr/>
          <p:nvPr/>
        </p:nvSpPr>
        <p:spPr>
          <a:xfrm>
            <a:off x="-206477" y="-546587"/>
            <a:ext cx="12398477" cy="740458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39000">
                <a:schemeClr val="accent1">
                  <a:lumMod val="30000"/>
                  <a:lumOff val="7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42C3568-2D3F-2A87-0F70-973984903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4349" y="615111"/>
            <a:ext cx="2500086" cy="166151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B629BC6-AF02-5EAC-770B-2C8A9771D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9317" t="13933" r="13933" b="9317"/>
          <a:stretch>
            <a:fillRect/>
          </a:stretch>
        </p:blipFill>
        <p:spPr>
          <a:xfrm>
            <a:off x="526658" y="2602400"/>
            <a:ext cx="2500086" cy="166672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B46C0BE-9B1D-673D-CE84-53B8CAFE7A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4695" t="20996" r="6386" b="85"/>
          <a:stretch>
            <a:fillRect/>
          </a:stretch>
        </p:blipFill>
        <p:spPr>
          <a:xfrm>
            <a:off x="504316" y="4594898"/>
            <a:ext cx="2535372" cy="1647991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3FE7118-3C7C-8731-6CFE-4AFC858706AE}"/>
              </a:ext>
            </a:extLst>
          </p:cNvPr>
          <p:cNvSpPr txBox="1"/>
          <p:nvPr/>
        </p:nvSpPr>
        <p:spPr>
          <a:xfrm>
            <a:off x="3267589" y="2577000"/>
            <a:ext cx="8924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Waldeslust</a:t>
            </a:r>
          </a:p>
        </p:txBody>
      </p:sp>
    </p:spTree>
    <p:extLst>
      <p:ext uri="{BB962C8B-B14F-4D97-AF65-F5344CB8AC3E}">
        <p14:creationId xmlns:p14="http://schemas.microsoft.com/office/powerpoint/2010/main" val="193883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998F9-EEE0-FF64-0312-9BD35CC04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584FB1C-5E25-C53C-8A5B-8CDA1B31C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238"/>
          <a:stretch>
            <a:fillRect/>
          </a:stretch>
        </p:blipFill>
        <p:spPr>
          <a:xfrm>
            <a:off x="-12931877" y="-9022333"/>
            <a:ext cx="12398478" cy="740458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911951D-8249-B34A-A49B-367220F66CFF}"/>
              </a:ext>
            </a:extLst>
          </p:cNvPr>
          <p:cNvSpPr/>
          <p:nvPr/>
        </p:nvSpPr>
        <p:spPr>
          <a:xfrm>
            <a:off x="7431" y="-9029607"/>
            <a:ext cx="12398477" cy="740458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39000">
                <a:schemeClr val="accent1">
                  <a:lumMod val="30000"/>
                  <a:lumOff val="7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1224203-0561-90DB-434C-7EDFA0FCB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946739" y="-9008045"/>
            <a:ext cx="2500086" cy="166151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30011FE-51BD-231B-EAA6-FE35E1610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946739" y="-6986764"/>
            <a:ext cx="2500085" cy="166672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A90540C-3167-9374-CFB0-4308086015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2946739" y="-4960274"/>
            <a:ext cx="2500085" cy="162505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60683B0-EF5E-C5B2-A37F-5D9700AF0162}"/>
              </a:ext>
            </a:extLst>
          </p:cNvPr>
          <p:cNvSpPr txBox="1"/>
          <p:nvPr/>
        </p:nvSpPr>
        <p:spPr>
          <a:xfrm>
            <a:off x="16492844" y="-7822596"/>
            <a:ext cx="74855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Tiere des Waldes</a:t>
            </a:r>
          </a:p>
        </p:txBody>
      </p:sp>
    </p:spTree>
    <p:extLst>
      <p:ext uri="{BB962C8B-B14F-4D97-AF65-F5344CB8AC3E}">
        <p14:creationId xmlns:p14="http://schemas.microsoft.com/office/powerpoint/2010/main" val="233609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65CD1-FA4B-7787-FF4C-AC6A04A2B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8A35869-8D6F-5E2A-331E-3FDAB85F15C4}"/>
              </a:ext>
            </a:extLst>
          </p:cNvPr>
          <p:cNvGrpSpPr/>
          <p:nvPr/>
        </p:nvGrpSpPr>
        <p:grpSpPr>
          <a:xfrm>
            <a:off x="808201" y="1198574"/>
            <a:ext cx="1720871" cy="3582223"/>
            <a:chOff x="459443" y="174340"/>
            <a:chExt cx="2331382" cy="4750206"/>
          </a:xfrm>
          <a:effectLst/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3E541DAB-7908-9AC7-9638-AA511103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2704" b="12825"/>
            <a:stretch>
              <a:fillRect/>
            </a:stretch>
          </p:blipFill>
          <p:spPr>
            <a:xfrm>
              <a:off x="459443" y="174340"/>
              <a:ext cx="1930121" cy="4368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BD022855-70D4-39AD-B69D-DBBB08084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182"/>
            <a:stretch>
              <a:fillRect/>
            </a:stretch>
          </p:blipFill>
          <p:spPr>
            <a:xfrm>
              <a:off x="459443" y="608427"/>
              <a:ext cx="2331382" cy="43161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1E107F6C-95A5-F6DB-36CE-CCF57D6804BA}"/>
              </a:ext>
            </a:extLst>
          </p:cNvPr>
          <p:cNvSpPr/>
          <p:nvPr/>
        </p:nvSpPr>
        <p:spPr>
          <a:xfrm>
            <a:off x="3474762" y="1235812"/>
            <a:ext cx="1980000" cy="867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Farbe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C7D86B8-4D00-C0A7-277D-F3C9E8787B47}"/>
              </a:ext>
            </a:extLst>
          </p:cNvPr>
          <p:cNvSpPr/>
          <p:nvPr/>
        </p:nvSpPr>
        <p:spPr>
          <a:xfrm>
            <a:off x="3474762" y="4299007"/>
            <a:ext cx="1980000" cy="867600"/>
          </a:xfrm>
          <a:prstGeom prst="rect">
            <a:avLst/>
          </a:prstGeom>
          <a:gradFill flip="none" rotWithShape="1">
            <a:gsLst>
              <a:gs pos="25000">
                <a:schemeClr val="accent6">
                  <a:lumMod val="40000"/>
                  <a:lumOff val="6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86000">
                <a:schemeClr val="accent6">
                  <a:lumMod val="50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Farbverlauf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2E08790-BF90-AD4B-D763-80BAE47FF66E}"/>
              </a:ext>
            </a:extLst>
          </p:cNvPr>
          <p:cNvSpPr/>
          <p:nvPr/>
        </p:nvSpPr>
        <p:spPr>
          <a:xfrm>
            <a:off x="3474762" y="2256877"/>
            <a:ext cx="1980000" cy="867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Bild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C88CA9E-289F-DF98-0251-4E3614C31F63}"/>
              </a:ext>
            </a:extLst>
          </p:cNvPr>
          <p:cNvSpPr/>
          <p:nvPr/>
        </p:nvSpPr>
        <p:spPr>
          <a:xfrm>
            <a:off x="3474762" y="5320071"/>
            <a:ext cx="1980000" cy="867600"/>
          </a:xfrm>
          <a:prstGeom prst="rect">
            <a:avLst/>
          </a:prstGeom>
          <a:pattFill prst="lgGrid">
            <a:fgClr>
              <a:schemeClr val="accent6"/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Muster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0787B76-EC32-FD99-AABB-B3A245CFA14F}"/>
              </a:ext>
            </a:extLst>
          </p:cNvPr>
          <p:cNvSpPr/>
          <p:nvPr/>
        </p:nvSpPr>
        <p:spPr>
          <a:xfrm>
            <a:off x="3474762" y="3277942"/>
            <a:ext cx="1980000" cy="867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/ Textur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2B29AF2-5FB9-6699-E999-FF616986BF38}"/>
              </a:ext>
            </a:extLst>
          </p:cNvPr>
          <p:cNvSpPr/>
          <p:nvPr/>
        </p:nvSpPr>
        <p:spPr>
          <a:xfrm>
            <a:off x="0" y="158249"/>
            <a:ext cx="6096000" cy="867600"/>
          </a:xfrm>
          <a:prstGeom prst="rect">
            <a:avLst/>
          </a:prstGeom>
          <a:noFill/>
          <a:ln w="9525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>
                <a:solidFill>
                  <a:schemeClr val="accent6">
                    <a:lumMod val="50000"/>
                  </a:schemeClr>
                </a:solidFill>
              </a:rPr>
              <a:t>Fülleffekte </a:t>
            </a:r>
            <a:r>
              <a:rPr lang="de-DE" dirty="0">
                <a:solidFill>
                  <a:schemeClr val="tx1"/>
                </a:solidFill>
              </a:rPr>
              <a:t>für Formen und Textfelder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1BEB506F-A3D5-0CF3-34A9-FF13CF2AE7DC}"/>
              </a:ext>
            </a:extLst>
          </p:cNvPr>
          <p:cNvSpPr/>
          <p:nvPr/>
        </p:nvSpPr>
        <p:spPr>
          <a:xfrm>
            <a:off x="6802882" y="180937"/>
            <a:ext cx="4759904" cy="867600"/>
          </a:xfrm>
          <a:prstGeom prst="rect">
            <a:avLst/>
          </a:prstGeom>
          <a:noFill/>
          <a:ln w="9525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Form oder Textfeld anklicken,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dann Fülleffekt auswählen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34A75E97-84A9-ED6F-519E-51BDAF73AABA}"/>
              </a:ext>
            </a:extLst>
          </p:cNvPr>
          <p:cNvSpPr/>
          <p:nvPr/>
        </p:nvSpPr>
        <p:spPr>
          <a:xfrm>
            <a:off x="0" y="438324"/>
            <a:ext cx="3418665" cy="665805"/>
          </a:xfrm>
          <a:prstGeom prst="rect">
            <a:avLst/>
          </a:prstGeom>
          <a:noFill/>
          <a:ln w="9525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9" name="Grafik 18" descr="Pfeil: Leichte Kurve">
            <a:extLst>
              <a:ext uri="{FF2B5EF4-FFF2-40B4-BE49-F238E27FC236}">
                <a16:creationId xmlns:a16="http://schemas.microsoft.com/office/drawing/2014/main" id="{5C4ADEF6-1AC7-4193-CB79-05F9BE4B1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259272">
            <a:off x="2468712" y="1523600"/>
            <a:ext cx="1066411" cy="823672"/>
          </a:xfrm>
          <a:prstGeom prst="rect">
            <a:avLst/>
          </a:prstGeom>
        </p:spPr>
      </p:pic>
      <p:pic>
        <p:nvPicPr>
          <p:cNvPr id="38" name="Grafik 37" descr="Pfeil: Kurve im Uhrzeigersinn">
            <a:extLst>
              <a:ext uri="{FF2B5EF4-FFF2-40B4-BE49-F238E27FC236}">
                <a16:creationId xmlns:a16="http://schemas.microsoft.com/office/drawing/2014/main" id="{5019BE6B-07AD-64F6-7876-0BAA0C585F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943207" flipH="1">
            <a:off x="2205635" y="2574534"/>
            <a:ext cx="759067" cy="2574063"/>
          </a:xfrm>
          <a:prstGeom prst="rect">
            <a:avLst/>
          </a:prstGeom>
        </p:spPr>
      </p:pic>
      <p:pic>
        <p:nvPicPr>
          <p:cNvPr id="39" name="Grafik 38" descr="Pfeil: Kurve im Uhrzeigersinn">
            <a:extLst>
              <a:ext uri="{FF2B5EF4-FFF2-40B4-BE49-F238E27FC236}">
                <a16:creationId xmlns:a16="http://schemas.microsoft.com/office/drawing/2014/main" id="{4D805151-4552-FD5B-2A83-7BAC8A8B0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647924" flipH="1">
            <a:off x="2092514" y="3669242"/>
            <a:ext cx="759067" cy="2042819"/>
          </a:xfrm>
          <a:prstGeom prst="rect">
            <a:avLst/>
          </a:prstGeom>
        </p:spPr>
      </p:pic>
      <p:pic>
        <p:nvPicPr>
          <p:cNvPr id="40" name="Grafik 39" descr="Pfeil: Kurve im Uhrzeigersinn">
            <a:extLst>
              <a:ext uri="{FF2B5EF4-FFF2-40B4-BE49-F238E27FC236}">
                <a16:creationId xmlns:a16="http://schemas.microsoft.com/office/drawing/2014/main" id="{5A66804C-9610-B4C9-8764-1E9F827660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7021648" flipH="1">
            <a:off x="2135940" y="4037451"/>
            <a:ext cx="759067" cy="2552395"/>
          </a:xfrm>
          <a:prstGeom prst="rect">
            <a:avLst/>
          </a:prstGeom>
        </p:spPr>
      </p:pic>
      <p:pic>
        <p:nvPicPr>
          <p:cNvPr id="27" name="Grafik 26" descr="Topfblumen">
            <a:extLst>
              <a:ext uri="{FF2B5EF4-FFF2-40B4-BE49-F238E27FC236}">
                <a16:creationId xmlns:a16="http://schemas.microsoft.com/office/drawing/2014/main" id="{10907235-A692-8CA9-0A5A-7539037F11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66640" y="1216969"/>
            <a:ext cx="939434" cy="905286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AC3345BF-5FE7-0E2C-D501-D9057F591966}"/>
              </a:ext>
            </a:extLst>
          </p:cNvPr>
          <p:cNvSpPr/>
          <p:nvPr/>
        </p:nvSpPr>
        <p:spPr>
          <a:xfrm>
            <a:off x="6618166" y="1216969"/>
            <a:ext cx="2324613" cy="867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Blau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4C8962B-2327-4E7B-BAFD-BAC69ED3C0B2}"/>
              </a:ext>
            </a:extLst>
          </p:cNvPr>
          <p:cNvSpPr/>
          <p:nvPr/>
        </p:nvSpPr>
        <p:spPr>
          <a:xfrm>
            <a:off x="6618166" y="2235733"/>
            <a:ext cx="2324613" cy="867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Bild mit Meer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E532417-9938-73F9-05DE-3BD5E5633449}"/>
              </a:ext>
            </a:extLst>
          </p:cNvPr>
          <p:cNvSpPr/>
          <p:nvPr/>
        </p:nvSpPr>
        <p:spPr>
          <a:xfrm>
            <a:off x="6618166" y="3254497"/>
            <a:ext cx="2324613" cy="867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Holz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59A9DBF-FA26-42E2-FBBC-0F635401A30A}"/>
              </a:ext>
            </a:extLst>
          </p:cNvPr>
          <p:cNvSpPr/>
          <p:nvPr/>
        </p:nvSpPr>
        <p:spPr>
          <a:xfrm>
            <a:off x="6618166" y="4273261"/>
            <a:ext cx="2324613" cy="867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Farbverlauf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5768D72-527C-5252-8B7C-D8B7C86BFC3B}"/>
              </a:ext>
            </a:extLst>
          </p:cNvPr>
          <p:cNvSpPr/>
          <p:nvPr/>
        </p:nvSpPr>
        <p:spPr>
          <a:xfrm>
            <a:off x="6618166" y="5292026"/>
            <a:ext cx="2324613" cy="867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Muster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7130188-F772-4656-D2A9-487D1B81FEF6}"/>
              </a:ext>
            </a:extLst>
          </p:cNvPr>
          <p:cNvSpPr/>
          <p:nvPr/>
        </p:nvSpPr>
        <p:spPr>
          <a:xfrm>
            <a:off x="9274050" y="1235812"/>
            <a:ext cx="2324613" cy="867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Farbe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Weitere Farbe … Rosa … Transparenz 50 %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DBDF9954-360B-6913-F293-99D1377C4E56}"/>
              </a:ext>
            </a:extLst>
          </p:cNvPr>
          <p:cNvSpPr/>
          <p:nvPr/>
        </p:nvSpPr>
        <p:spPr>
          <a:xfrm>
            <a:off x="9274051" y="2263778"/>
            <a:ext cx="2324613" cy="867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Bild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5134875-3C3E-2B71-C974-614F98C95D48}"/>
              </a:ext>
            </a:extLst>
          </p:cNvPr>
          <p:cNvSpPr/>
          <p:nvPr/>
        </p:nvSpPr>
        <p:spPr>
          <a:xfrm>
            <a:off x="9274051" y="3282542"/>
            <a:ext cx="2324613" cy="867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Marmor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F692652-C4F0-D5C5-4EAB-CADB68901292}"/>
              </a:ext>
            </a:extLst>
          </p:cNvPr>
          <p:cNvSpPr/>
          <p:nvPr/>
        </p:nvSpPr>
        <p:spPr>
          <a:xfrm>
            <a:off x="9274051" y="4301306"/>
            <a:ext cx="2324613" cy="867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Farbverlauf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Vergleiche linear und radial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F80A3A57-5488-5909-F78C-C251D620A87E}"/>
              </a:ext>
            </a:extLst>
          </p:cNvPr>
          <p:cNvSpPr/>
          <p:nvPr/>
        </p:nvSpPr>
        <p:spPr>
          <a:xfrm>
            <a:off x="9274051" y="5320071"/>
            <a:ext cx="2324613" cy="867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Muster</a:t>
            </a:r>
          </a:p>
        </p:txBody>
      </p:sp>
    </p:spTree>
    <p:extLst>
      <p:ext uri="{BB962C8B-B14F-4D97-AF65-F5344CB8AC3E}">
        <p14:creationId xmlns:p14="http://schemas.microsoft.com/office/powerpoint/2010/main" val="279914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7173C-64B8-A3E1-5562-04A8D597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Jetzt du. 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C84011-976F-85A3-6FAD-2DC5ED0EB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Erstelle eine neue Folie mit einem eigenen Layout.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Füge ein </a:t>
            </a:r>
            <a:r>
              <a:rPr lang="de-DE" b="1" dirty="0">
                <a:solidFill>
                  <a:schemeClr val="accent2"/>
                </a:solidFill>
              </a:rPr>
              <a:t>Bild</a:t>
            </a:r>
            <a:r>
              <a:rPr lang="de-DE" dirty="0"/>
              <a:t> eines Autos ein. Oder was du möchtest, nur nichts zu essen.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Füge ein </a:t>
            </a:r>
            <a:r>
              <a:rPr lang="de-DE" b="1" dirty="0">
                <a:solidFill>
                  <a:schemeClr val="accent2"/>
                </a:solidFill>
              </a:rPr>
              <a:t>Textfeld</a:t>
            </a:r>
            <a:r>
              <a:rPr lang="de-DE" dirty="0"/>
              <a:t> ein, schreibe einen kurzen Text hinein.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Gib dem Textfeld einen </a:t>
            </a:r>
            <a:br>
              <a:rPr lang="de-DE" dirty="0"/>
            </a:br>
            <a:r>
              <a:rPr lang="de-DE" b="1" dirty="0">
                <a:solidFill>
                  <a:schemeClr val="accent2"/>
                </a:solidFill>
              </a:rPr>
              <a:t>Fülleffekt </a:t>
            </a:r>
            <a:r>
              <a:rPr lang="de-DE" dirty="0"/>
              <a:t>mit passender </a:t>
            </a:r>
            <a:r>
              <a:rPr lang="de-DE" b="1" dirty="0">
                <a:solidFill>
                  <a:schemeClr val="accent2"/>
                </a:solidFill>
              </a:rPr>
              <a:t>Farbe / Transparenz 50%.</a:t>
            </a:r>
          </a:p>
        </p:txBody>
      </p:sp>
    </p:spTree>
    <p:extLst>
      <p:ext uri="{BB962C8B-B14F-4D97-AF65-F5344CB8AC3E}">
        <p14:creationId xmlns:p14="http://schemas.microsoft.com/office/powerpoint/2010/main" val="60537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fik 58" descr="Blume ohne Stiel">
            <a:extLst>
              <a:ext uri="{FF2B5EF4-FFF2-40B4-BE49-F238E27FC236}">
                <a16:creationId xmlns:a16="http://schemas.microsoft.com/office/drawing/2014/main" id="{D67FAC1E-5BF1-0777-2A5F-C61D6D805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0761" y="2980946"/>
            <a:ext cx="2199814" cy="21998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9F50CD-3565-D91D-3292-276110F5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25" y="365125"/>
            <a:ext cx="10469975" cy="1325563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Transparenz-Regler</a:t>
            </a:r>
            <a:br>
              <a:rPr lang="de-DE" dirty="0"/>
            </a:br>
            <a:r>
              <a:rPr lang="de-DE" dirty="0"/>
              <a:t>unter </a:t>
            </a:r>
            <a:r>
              <a:rPr lang="de-DE" b="1" dirty="0">
                <a:solidFill>
                  <a:schemeClr val="accent1"/>
                </a:solidFill>
              </a:rPr>
              <a:t>Weitere Füllfarben</a:t>
            </a:r>
            <a:endParaRPr lang="de-DE" b="1" dirty="0">
              <a:solidFill>
                <a:schemeClr val="accent2"/>
              </a:solidFill>
            </a:endParaRPr>
          </a:p>
        </p:txBody>
      </p:sp>
      <p:pic>
        <p:nvPicPr>
          <p:cNvPr id="33" name="Grafik 32" descr="Pfeil: Leichte Kurve">
            <a:extLst>
              <a:ext uri="{FF2B5EF4-FFF2-40B4-BE49-F238E27FC236}">
                <a16:creationId xmlns:a16="http://schemas.microsoft.com/office/drawing/2014/main" id="{6CE876AD-3C65-2700-F962-26EE10A1E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4195" y="3848098"/>
            <a:ext cx="650785" cy="465510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553D214-A04B-C70F-40D8-DAA76F77EEFF}"/>
              </a:ext>
            </a:extLst>
          </p:cNvPr>
          <p:cNvGrpSpPr/>
          <p:nvPr/>
        </p:nvGrpSpPr>
        <p:grpSpPr>
          <a:xfrm>
            <a:off x="4158367" y="2155562"/>
            <a:ext cx="1624499" cy="2068394"/>
            <a:chOff x="4228420" y="1928027"/>
            <a:chExt cx="1988052" cy="2538186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18FD43E-5ADE-6483-BF5D-3B8DB042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28421" y="1928027"/>
              <a:ext cx="1988051" cy="24637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1F1EBC9B-42F3-5906-39DD-74136FB25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79754" r="26662" b="-3022"/>
            <a:stretch>
              <a:fillRect/>
            </a:stretch>
          </p:blipFill>
          <p:spPr>
            <a:xfrm>
              <a:off x="4228420" y="3892949"/>
              <a:ext cx="1458005" cy="573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BF19EC7F-1733-B542-1FC3-EFC718AEB310}"/>
              </a:ext>
            </a:extLst>
          </p:cNvPr>
          <p:cNvGrpSpPr/>
          <p:nvPr/>
        </p:nvGrpSpPr>
        <p:grpSpPr>
          <a:xfrm>
            <a:off x="753462" y="2155562"/>
            <a:ext cx="2546022" cy="3086100"/>
            <a:chOff x="472134" y="1887325"/>
            <a:chExt cx="2546022" cy="3086100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A6E15B6C-16CA-4E36-3844-186ED0FED7F1}"/>
                </a:ext>
              </a:extLst>
            </p:cNvPr>
            <p:cNvGrpSpPr/>
            <p:nvPr/>
          </p:nvGrpSpPr>
          <p:grpSpPr>
            <a:xfrm>
              <a:off x="500937" y="1887325"/>
              <a:ext cx="2517219" cy="3086100"/>
              <a:chOff x="512702" y="1824982"/>
              <a:chExt cx="2313126" cy="2585424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1B12480C-98F2-8910-1072-48B51862E4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b="61066"/>
              <a:stretch>
                <a:fillRect/>
              </a:stretch>
            </p:blipFill>
            <p:spPr>
              <a:xfrm>
                <a:off x="512702" y="1824982"/>
                <a:ext cx="2313126" cy="174001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795E2DE6-3995-DD22-AA9C-4D2B8763A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t="47497"/>
              <a:stretch>
                <a:fillRect/>
              </a:stretch>
            </p:blipFill>
            <p:spPr>
              <a:xfrm>
                <a:off x="512702" y="2063951"/>
                <a:ext cx="2313126" cy="23464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D9AA783B-33E9-2C3C-BE40-EF377A9B64AA}"/>
                </a:ext>
              </a:extLst>
            </p:cNvPr>
            <p:cNvSpPr/>
            <p:nvPr/>
          </p:nvSpPr>
          <p:spPr>
            <a:xfrm>
              <a:off x="472134" y="3714749"/>
              <a:ext cx="2546022" cy="268601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4" name="Textfeld 53">
            <a:extLst>
              <a:ext uri="{FF2B5EF4-FFF2-40B4-BE49-F238E27FC236}">
                <a16:creationId xmlns:a16="http://schemas.microsoft.com/office/drawing/2014/main" id="{07FE056E-0670-D328-FB15-66966C82A493}"/>
              </a:ext>
            </a:extLst>
          </p:cNvPr>
          <p:cNvSpPr txBox="1"/>
          <p:nvPr/>
        </p:nvSpPr>
        <p:spPr>
          <a:xfrm>
            <a:off x="6528362" y="2073492"/>
            <a:ext cx="4825438" cy="32265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de-DE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de-DE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DE" sz="2000" dirty="0"/>
              <a:t>Ändere die Farbe dieses Textfeldes.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de-DE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DE" sz="2000" dirty="0"/>
              <a:t>Fülleffekte </a:t>
            </a:r>
            <a:br>
              <a:rPr lang="de-DE" sz="2000" dirty="0"/>
            </a:br>
            <a:r>
              <a:rPr lang="de-DE" sz="2000" dirty="0"/>
              <a:t>– Weitere Füllfarben </a:t>
            </a:r>
            <a:br>
              <a:rPr lang="de-DE" sz="2000" dirty="0"/>
            </a:br>
            <a:r>
              <a:rPr lang="de-DE" sz="2000" dirty="0"/>
              <a:t>– Blau </a:t>
            </a:r>
            <a:br>
              <a:rPr lang="de-DE" sz="2000" dirty="0"/>
            </a:br>
            <a:r>
              <a:rPr lang="de-DE" sz="2000" dirty="0"/>
              <a:t>– Transparenz 40%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de-DE" sz="2000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44176568-7198-EE84-D86F-955A0F343AC3}"/>
              </a:ext>
            </a:extLst>
          </p:cNvPr>
          <p:cNvSpPr/>
          <p:nvPr/>
        </p:nvSpPr>
        <p:spPr>
          <a:xfrm>
            <a:off x="4090988" y="3826945"/>
            <a:ext cx="1345948" cy="40559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856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B916D-5B33-BB0F-25BD-8EFA14847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rafik 60" descr="Rakete">
            <a:extLst>
              <a:ext uri="{FF2B5EF4-FFF2-40B4-BE49-F238E27FC236}">
                <a16:creationId xmlns:a16="http://schemas.microsoft.com/office/drawing/2014/main" id="{C1E621DC-11B0-1992-EEA8-8BB16356C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32530">
            <a:off x="8938660" y="3519714"/>
            <a:ext cx="1736905" cy="17369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EAF7BC-091E-B107-3254-4D3445F4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25" y="365125"/>
            <a:ext cx="10469975" cy="1325563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Transparenz-Regler</a:t>
            </a:r>
            <a:br>
              <a:rPr lang="de-DE" dirty="0"/>
            </a:br>
            <a:r>
              <a:rPr lang="de-DE" dirty="0"/>
              <a:t>unter </a:t>
            </a:r>
            <a:r>
              <a:rPr lang="de-DE" b="1" dirty="0">
                <a:solidFill>
                  <a:schemeClr val="accent2"/>
                </a:solidFill>
              </a:rPr>
              <a:t>Weitere Farbverläufe</a:t>
            </a: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C8A2145-9E65-0DE7-2EFD-CF29A3469A95}"/>
              </a:ext>
            </a:extLst>
          </p:cNvPr>
          <p:cNvGrpSpPr/>
          <p:nvPr/>
        </p:nvGrpSpPr>
        <p:grpSpPr>
          <a:xfrm>
            <a:off x="4095297" y="2155562"/>
            <a:ext cx="2011722" cy="2076975"/>
            <a:chOff x="6784650" y="3341036"/>
            <a:chExt cx="2102178" cy="217036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523FFAF9-C571-8306-E1BC-13FCFDDC2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84650" y="3341036"/>
              <a:ext cx="2102178" cy="21644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ED610594-118F-F371-C458-445DA73AA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87843"/>
            <a:stretch>
              <a:fillRect/>
            </a:stretch>
          </p:blipFill>
          <p:spPr>
            <a:xfrm>
              <a:off x="6784650" y="5248274"/>
              <a:ext cx="2102178" cy="263127"/>
            </a:xfrm>
            <a:prstGeom prst="rect">
              <a:avLst/>
            </a:prstGeom>
          </p:spPr>
        </p:pic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CA7A8189-7EE5-3462-748E-8C62F73BAE74}"/>
              </a:ext>
            </a:extLst>
          </p:cNvPr>
          <p:cNvGrpSpPr/>
          <p:nvPr/>
        </p:nvGrpSpPr>
        <p:grpSpPr>
          <a:xfrm>
            <a:off x="753462" y="2155562"/>
            <a:ext cx="2546022" cy="3086100"/>
            <a:chOff x="472134" y="1887325"/>
            <a:chExt cx="2546022" cy="3086100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10EEED0A-CF38-D552-2EFE-FFC2A92B8C76}"/>
                </a:ext>
              </a:extLst>
            </p:cNvPr>
            <p:cNvGrpSpPr/>
            <p:nvPr/>
          </p:nvGrpSpPr>
          <p:grpSpPr>
            <a:xfrm>
              <a:off x="500937" y="1887325"/>
              <a:ext cx="2517219" cy="3086100"/>
              <a:chOff x="512702" y="1824982"/>
              <a:chExt cx="2313126" cy="2585424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A759CBA9-758E-88D9-1EF8-FDC0D1277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b="61066"/>
              <a:stretch>
                <a:fillRect/>
              </a:stretch>
            </p:blipFill>
            <p:spPr>
              <a:xfrm>
                <a:off x="512702" y="1824982"/>
                <a:ext cx="2313126" cy="174001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5B818FBC-A65B-19FD-9F40-57E2ACEEF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47497"/>
              <a:stretch>
                <a:fillRect/>
              </a:stretch>
            </p:blipFill>
            <p:spPr>
              <a:xfrm>
                <a:off x="512702" y="2063951"/>
                <a:ext cx="2313126" cy="23464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73DD0751-044E-E20A-7D64-1435D4944A5E}"/>
                </a:ext>
              </a:extLst>
            </p:cNvPr>
            <p:cNvSpPr/>
            <p:nvPr/>
          </p:nvSpPr>
          <p:spPr>
            <a:xfrm>
              <a:off x="472134" y="4431697"/>
              <a:ext cx="2546022" cy="268601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1" name="Grafik 50" descr="Pfeil: Leichte Kurve">
            <a:extLst>
              <a:ext uri="{FF2B5EF4-FFF2-40B4-BE49-F238E27FC236}">
                <a16:creationId xmlns:a16="http://schemas.microsoft.com/office/drawing/2014/main" id="{9CE97A3F-7DA4-85FE-7F9C-D2E69A2A6A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75010">
            <a:off x="4281897" y="4321061"/>
            <a:ext cx="788141" cy="509586"/>
          </a:xfrm>
          <a:prstGeom prst="rect">
            <a:avLst/>
          </a:prstGeom>
        </p:spPr>
      </p:pic>
      <p:pic>
        <p:nvPicPr>
          <p:cNvPr id="52" name="Grafik 51" descr="Pfeil: Kurve im Uhrzeigersinn">
            <a:extLst>
              <a:ext uri="{FF2B5EF4-FFF2-40B4-BE49-F238E27FC236}">
                <a16:creationId xmlns:a16="http://schemas.microsoft.com/office/drawing/2014/main" id="{359E6750-AC48-102D-F42B-2F3325FAF3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4358" flipH="1">
            <a:off x="3342699" y="4042932"/>
            <a:ext cx="751919" cy="1195655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DF50B513-B15E-22AE-181B-BDF9E78CA9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5297" y="4968535"/>
            <a:ext cx="2138363" cy="33084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57FAF84-6CA4-C862-AFFD-B5E83C9B27D0}"/>
              </a:ext>
            </a:extLst>
          </p:cNvPr>
          <p:cNvSpPr txBox="1"/>
          <p:nvPr/>
        </p:nvSpPr>
        <p:spPr>
          <a:xfrm>
            <a:off x="6528362" y="2073492"/>
            <a:ext cx="4825438" cy="32265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de-DE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de-DE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DE" sz="2000" dirty="0"/>
              <a:t>Ändere dieses Textfeld in Farbverlauf.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de-DE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DE" sz="2000" dirty="0"/>
              <a:t>Fülleffekte</a:t>
            </a:r>
            <a:br>
              <a:rPr lang="de-DE" sz="2000" dirty="0"/>
            </a:br>
            <a:r>
              <a:rPr lang="de-DE" sz="2000" dirty="0"/>
              <a:t>– Farbverlauf </a:t>
            </a:r>
            <a:br>
              <a:rPr lang="de-DE" sz="2000" dirty="0"/>
            </a:br>
            <a:r>
              <a:rPr lang="de-DE" sz="2000" dirty="0"/>
              <a:t>– Weitere Farbverläufe </a:t>
            </a:r>
            <a:br>
              <a:rPr lang="de-DE" sz="2000" dirty="0"/>
            </a:br>
            <a:r>
              <a:rPr lang="de-DE" sz="2000" dirty="0"/>
              <a:t>– Farben / Transparenz ändern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0478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F2D01-C6B9-6524-88A3-C7EE27D73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lume ohne Stiel">
            <a:extLst>
              <a:ext uri="{FF2B5EF4-FFF2-40B4-BE49-F238E27FC236}">
                <a16:creationId xmlns:a16="http://schemas.microsoft.com/office/drawing/2014/main" id="{89240B25-2947-176B-9373-C93DAD908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3764" y="4280044"/>
            <a:ext cx="1346200" cy="1346200"/>
          </a:xfrm>
          <a:prstGeom prst="rect">
            <a:avLst/>
          </a:prstGeom>
        </p:spPr>
      </p:pic>
      <p:pic>
        <p:nvPicPr>
          <p:cNvPr id="59" name="Grafik 58" descr="Blume ohne Stiel">
            <a:extLst>
              <a:ext uri="{FF2B5EF4-FFF2-40B4-BE49-F238E27FC236}">
                <a16:creationId xmlns:a16="http://schemas.microsoft.com/office/drawing/2014/main" id="{F78C2EC8-8E0E-D302-3D9E-28BF9EA5A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3764" y="1810543"/>
            <a:ext cx="1346200" cy="1346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4B2D83-11E8-F4A9-840E-C2AF3AAE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25" y="365125"/>
            <a:ext cx="10469975" cy="1325563"/>
          </a:xfrm>
        </p:spPr>
        <p:txBody>
          <a:bodyPr/>
          <a:lstStyle/>
          <a:p>
            <a:pPr algn="ctr"/>
            <a:r>
              <a:rPr lang="de-DE" dirty="0"/>
              <a:t>Vergleich Transparenz-Regler</a:t>
            </a:r>
            <a:br>
              <a:rPr lang="de-DE" dirty="0"/>
            </a:br>
            <a:r>
              <a:rPr lang="de-DE" sz="2400" dirty="0"/>
              <a:t>unter </a:t>
            </a:r>
            <a:r>
              <a:rPr lang="de-DE" sz="2400" b="1" dirty="0">
                <a:solidFill>
                  <a:schemeClr val="accent1"/>
                </a:solidFill>
              </a:rPr>
              <a:t>Weitere Füllfarben </a:t>
            </a:r>
            <a:r>
              <a:rPr lang="de-DE" sz="2400" dirty="0"/>
              <a:t>und </a:t>
            </a:r>
            <a:r>
              <a:rPr lang="de-DE" sz="2400" b="1" dirty="0">
                <a:solidFill>
                  <a:schemeClr val="accent2"/>
                </a:solidFill>
              </a:rPr>
              <a:t>Weitere Farbverläufe</a:t>
            </a:r>
          </a:p>
        </p:txBody>
      </p:sp>
      <p:pic>
        <p:nvPicPr>
          <p:cNvPr id="33" name="Grafik 32" descr="Pfeil: Leichte Kurve">
            <a:extLst>
              <a:ext uri="{FF2B5EF4-FFF2-40B4-BE49-F238E27FC236}">
                <a16:creationId xmlns:a16="http://schemas.microsoft.com/office/drawing/2014/main" id="{0C9B0E99-64FD-70A6-FD22-694317F33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4195" y="3657598"/>
            <a:ext cx="650785" cy="465510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7BF0330F-5289-EA39-FB51-9098BBD0D5B4}"/>
              </a:ext>
            </a:extLst>
          </p:cNvPr>
          <p:cNvGrpSpPr/>
          <p:nvPr/>
        </p:nvGrpSpPr>
        <p:grpSpPr>
          <a:xfrm>
            <a:off x="4240502" y="1887325"/>
            <a:ext cx="1624499" cy="2068394"/>
            <a:chOff x="4228420" y="1928027"/>
            <a:chExt cx="1988052" cy="2538186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07D92B2-0F9C-B0F5-0F05-09A65638E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28421" y="1928027"/>
              <a:ext cx="1988051" cy="24637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EAC98B79-8101-26C7-838D-6B49E5D4D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79754" r="26662" b="-3022"/>
            <a:stretch>
              <a:fillRect/>
            </a:stretch>
          </p:blipFill>
          <p:spPr>
            <a:xfrm>
              <a:off x="4228420" y="3892949"/>
              <a:ext cx="1458005" cy="573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9D560777-5447-6DF5-E91E-B240C76F77D9}"/>
              </a:ext>
            </a:extLst>
          </p:cNvPr>
          <p:cNvGrpSpPr/>
          <p:nvPr/>
        </p:nvGrpSpPr>
        <p:grpSpPr>
          <a:xfrm>
            <a:off x="4241919" y="4352980"/>
            <a:ext cx="1720731" cy="1776545"/>
            <a:chOff x="6784650" y="3341036"/>
            <a:chExt cx="2102178" cy="217036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33E5290-F310-6B80-333D-52E11EFD9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84650" y="3341036"/>
              <a:ext cx="2102178" cy="21644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E067DAFF-0AE0-F056-E534-30797A1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87843"/>
            <a:stretch>
              <a:fillRect/>
            </a:stretch>
          </p:blipFill>
          <p:spPr>
            <a:xfrm>
              <a:off x="6784650" y="5248274"/>
              <a:ext cx="2102178" cy="263127"/>
            </a:xfrm>
            <a:prstGeom prst="rect">
              <a:avLst/>
            </a:prstGeom>
          </p:spPr>
        </p:pic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55175756-9AEE-AA55-0F46-2107F11A1B70}"/>
              </a:ext>
            </a:extLst>
          </p:cNvPr>
          <p:cNvGrpSpPr/>
          <p:nvPr/>
        </p:nvGrpSpPr>
        <p:grpSpPr>
          <a:xfrm>
            <a:off x="753462" y="1965062"/>
            <a:ext cx="2546022" cy="3086100"/>
            <a:chOff x="472134" y="1887325"/>
            <a:chExt cx="2546022" cy="3086100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24BE6958-F46D-C0C1-758E-545F38A3DB7C}"/>
                </a:ext>
              </a:extLst>
            </p:cNvPr>
            <p:cNvGrpSpPr/>
            <p:nvPr/>
          </p:nvGrpSpPr>
          <p:grpSpPr>
            <a:xfrm>
              <a:off x="500937" y="1887325"/>
              <a:ext cx="2517219" cy="3086100"/>
              <a:chOff x="512702" y="1824982"/>
              <a:chExt cx="2313126" cy="2585424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19952838-7216-8E03-D7A7-2F6693BD7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b="61066"/>
              <a:stretch>
                <a:fillRect/>
              </a:stretch>
            </p:blipFill>
            <p:spPr>
              <a:xfrm>
                <a:off x="512702" y="1824982"/>
                <a:ext cx="2313126" cy="174001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78BE7B06-19DC-BE37-3541-B5DF28DDB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t="47497"/>
              <a:stretch>
                <a:fillRect/>
              </a:stretch>
            </p:blipFill>
            <p:spPr>
              <a:xfrm>
                <a:off x="512702" y="2063951"/>
                <a:ext cx="2313126" cy="23464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BB4DFC31-1111-E097-CFF6-65B42EE3F343}"/>
                </a:ext>
              </a:extLst>
            </p:cNvPr>
            <p:cNvSpPr/>
            <p:nvPr/>
          </p:nvSpPr>
          <p:spPr>
            <a:xfrm>
              <a:off x="472134" y="3714749"/>
              <a:ext cx="2546022" cy="268601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691CAEC8-1227-40F1-12AE-B3C0C4D45E23}"/>
                </a:ext>
              </a:extLst>
            </p:cNvPr>
            <p:cNvSpPr/>
            <p:nvPr/>
          </p:nvSpPr>
          <p:spPr>
            <a:xfrm>
              <a:off x="472134" y="4431697"/>
              <a:ext cx="2546022" cy="268601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1" name="Grafik 50" descr="Pfeil: Leichte Kurve">
            <a:extLst>
              <a:ext uri="{FF2B5EF4-FFF2-40B4-BE49-F238E27FC236}">
                <a16:creationId xmlns:a16="http://schemas.microsoft.com/office/drawing/2014/main" id="{F923E7C4-7408-220E-8AA9-0C152FF760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48737">
            <a:off x="4466556" y="5975972"/>
            <a:ext cx="537448" cy="509586"/>
          </a:xfrm>
          <a:prstGeom prst="rect">
            <a:avLst/>
          </a:prstGeom>
        </p:spPr>
      </p:pic>
      <p:pic>
        <p:nvPicPr>
          <p:cNvPr id="52" name="Grafik 51" descr="Pfeil: Kurve im Uhrzeigersinn">
            <a:extLst>
              <a:ext uri="{FF2B5EF4-FFF2-40B4-BE49-F238E27FC236}">
                <a16:creationId xmlns:a16="http://schemas.microsoft.com/office/drawing/2014/main" id="{9F8F2F32-EF03-4AB8-EC3A-92553049FF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7325582" flipH="1">
            <a:off x="3259351" y="4309594"/>
            <a:ext cx="751919" cy="1567295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B7C9D4E9-2D0C-53C4-F85E-6BFB380860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8538" y="6327454"/>
            <a:ext cx="2138363" cy="330841"/>
          </a:xfrm>
          <a:prstGeom prst="rect">
            <a:avLst/>
          </a:prstGeom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40AADE5B-30E0-13A1-61D9-FCB607DDB729}"/>
              </a:ext>
            </a:extLst>
          </p:cNvPr>
          <p:cNvSpPr txBox="1"/>
          <p:nvPr/>
        </p:nvSpPr>
        <p:spPr>
          <a:xfrm>
            <a:off x="6528363" y="1882992"/>
            <a:ext cx="4762498" cy="1605568"/>
          </a:xfrm>
          <a:prstGeom prst="rect">
            <a:avLst/>
          </a:prstGeom>
          <a:solidFill>
            <a:srgbClr val="B8C8FA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de-DE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DE" sz="2000" dirty="0"/>
              <a:t>Fülleffekte </a:t>
            </a:r>
            <a:br>
              <a:rPr lang="de-DE" sz="2000" dirty="0"/>
            </a:br>
            <a:r>
              <a:rPr lang="de-DE" sz="2000" dirty="0"/>
              <a:t>– Weitere Füllfarben </a:t>
            </a:r>
            <a:br>
              <a:rPr lang="de-DE" sz="2000" dirty="0"/>
            </a:br>
            <a:r>
              <a:rPr lang="de-DE" sz="2000" dirty="0"/>
              <a:t>– Blau </a:t>
            </a:r>
            <a:br>
              <a:rPr lang="de-DE" sz="2000" dirty="0"/>
            </a:br>
            <a:r>
              <a:rPr lang="de-DE" sz="2000" dirty="0"/>
              <a:t>– Transparenz 40%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1D929444-487E-CD29-AC25-470166F21A92}"/>
              </a:ext>
            </a:extLst>
          </p:cNvPr>
          <p:cNvSpPr txBox="1"/>
          <p:nvPr/>
        </p:nvSpPr>
        <p:spPr>
          <a:xfrm>
            <a:off x="6541718" y="4352980"/>
            <a:ext cx="4735789" cy="1605568"/>
          </a:xfrm>
          <a:prstGeom prst="rect">
            <a:avLst/>
          </a:prstGeom>
          <a:gradFill>
            <a:gsLst>
              <a:gs pos="50000">
                <a:schemeClr val="bg1">
                  <a:alpha val="86000"/>
                </a:schemeClr>
              </a:gs>
              <a:gs pos="16000">
                <a:schemeClr val="accent2">
                  <a:alpha val="5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de-DE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DE" sz="2000" dirty="0"/>
              <a:t>Fülleffekte</a:t>
            </a:r>
            <a:br>
              <a:rPr lang="de-DE" sz="2000" dirty="0"/>
            </a:br>
            <a:r>
              <a:rPr lang="de-DE" sz="2000" dirty="0"/>
              <a:t>– Farbverlauf </a:t>
            </a:r>
            <a:br>
              <a:rPr lang="de-DE" sz="2000" dirty="0"/>
            </a:br>
            <a:r>
              <a:rPr lang="de-DE" sz="2000" dirty="0"/>
              <a:t>– Weitere Farbverläufe </a:t>
            </a:r>
            <a:br>
              <a:rPr lang="de-DE" sz="2000" dirty="0"/>
            </a:br>
            <a:r>
              <a:rPr lang="de-DE" sz="2000" dirty="0"/>
              <a:t>– Farben / Transparenz ändern</a:t>
            </a:r>
          </a:p>
        </p:txBody>
      </p:sp>
    </p:spTree>
    <p:extLst>
      <p:ext uri="{BB962C8B-B14F-4D97-AF65-F5344CB8AC3E}">
        <p14:creationId xmlns:p14="http://schemas.microsoft.com/office/powerpoint/2010/main" val="354049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6B73F6-5DF2-D545-9416-D2E9DE974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C5C3B13-08BE-2B15-603E-546E57451D47}"/>
              </a:ext>
            </a:extLst>
          </p:cNvPr>
          <p:cNvSpPr/>
          <p:nvPr/>
        </p:nvSpPr>
        <p:spPr>
          <a:xfrm>
            <a:off x="-31157" y="1985764"/>
            <a:ext cx="2660137" cy="1085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Form mit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Füllfarbe weiß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A52D0F9-5F77-6012-4B39-3CE4B7629DE6}"/>
              </a:ext>
            </a:extLst>
          </p:cNvPr>
          <p:cNvSpPr/>
          <p:nvPr/>
        </p:nvSpPr>
        <p:spPr>
          <a:xfrm>
            <a:off x="6118812" y="1985764"/>
            <a:ext cx="2916370" cy="1085330"/>
          </a:xfrm>
          <a:prstGeom prst="rect">
            <a:avLst/>
          </a:prstGeom>
          <a:solidFill>
            <a:schemeClr val="accent4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Gelb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mit </a:t>
            </a:r>
            <a:r>
              <a:rPr lang="de-DE" b="1" dirty="0">
                <a:solidFill>
                  <a:schemeClr val="tx1"/>
                </a:solidFill>
              </a:rPr>
              <a:t>30%</a:t>
            </a:r>
            <a:r>
              <a:rPr lang="de-DE" dirty="0">
                <a:solidFill>
                  <a:schemeClr val="tx1"/>
                </a:solidFill>
              </a:rPr>
              <a:t> Transparenz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F013956-9240-822E-E3DE-CC8CCBAA92AC}"/>
              </a:ext>
            </a:extLst>
          </p:cNvPr>
          <p:cNvSpPr/>
          <p:nvPr/>
        </p:nvSpPr>
        <p:spPr>
          <a:xfrm>
            <a:off x="2869429" y="1985764"/>
            <a:ext cx="2916370" cy="108533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Weiß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mit </a:t>
            </a:r>
            <a:r>
              <a:rPr lang="de-DE" b="1" dirty="0">
                <a:solidFill>
                  <a:schemeClr val="tx1"/>
                </a:solidFill>
              </a:rPr>
              <a:t>30%</a:t>
            </a:r>
            <a:r>
              <a:rPr lang="de-DE" dirty="0">
                <a:solidFill>
                  <a:schemeClr val="tx1"/>
                </a:solidFill>
              </a:rPr>
              <a:t> Transparenz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7CF9096-2D01-3BA1-C3CC-AE7D4E87AFB3}"/>
              </a:ext>
            </a:extLst>
          </p:cNvPr>
          <p:cNvSpPr/>
          <p:nvPr/>
        </p:nvSpPr>
        <p:spPr>
          <a:xfrm>
            <a:off x="-1" y="3440168"/>
            <a:ext cx="12192001" cy="12240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Fülleffekt Farbverlauf von orange nach weiß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C870AC5-C4AA-9D46-630B-F7EA6D0FE8BB}"/>
              </a:ext>
            </a:extLst>
          </p:cNvPr>
          <p:cNvSpPr/>
          <p:nvPr/>
        </p:nvSpPr>
        <p:spPr>
          <a:xfrm>
            <a:off x="9275631" y="1985764"/>
            <a:ext cx="2916370" cy="108533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Schwarz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mit </a:t>
            </a:r>
            <a:r>
              <a:rPr lang="de-DE" b="1" dirty="0">
                <a:solidFill>
                  <a:schemeClr val="bg1"/>
                </a:solidFill>
              </a:rPr>
              <a:t>60%</a:t>
            </a:r>
            <a:r>
              <a:rPr lang="de-DE" dirty="0">
                <a:solidFill>
                  <a:schemeClr val="bg1"/>
                </a:solidFill>
              </a:rPr>
              <a:t> Transparenz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373845F-5610-5CCE-E4C6-4D5D1AD70019}"/>
              </a:ext>
            </a:extLst>
          </p:cNvPr>
          <p:cNvSpPr/>
          <p:nvPr/>
        </p:nvSpPr>
        <p:spPr>
          <a:xfrm>
            <a:off x="-1" y="5044506"/>
            <a:ext cx="12192001" cy="1224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Fülleffekt Farbverlauf von weiß nach transparent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83D472D-28BF-8855-F8AD-CCAAFA72221A}"/>
              </a:ext>
            </a:extLst>
          </p:cNvPr>
          <p:cNvSpPr txBox="1">
            <a:spLocks/>
          </p:cNvSpPr>
          <p:nvPr/>
        </p:nvSpPr>
        <p:spPr>
          <a:xfrm>
            <a:off x="-31157" y="365125"/>
            <a:ext cx="12223157" cy="1325563"/>
          </a:xfrm>
          <a:prstGeom prst="rect">
            <a:avLst/>
          </a:prstGeom>
          <a:solidFill>
            <a:srgbClr val="030C0D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Halbtransparenz</a:t>
            </a:r>
          </a:p>
        </p:txBody>
      </p:sp>
    </p:spTree>
    <p:extLst>
      <p:ext uri="{BB962C8B-B14F-4D97-AF65-F5344CB8AC3E}">
        <p14:creationId xmlns:p14="http://schemas.microsoft.com/office/powerpoint/2010/main" val="330178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D283B-30AA-B34D-5D43-DE1DAF34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Ausprobieren!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2BB1E7-961B-112E-6963-A3688C80F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Auf der </a:t>
            </a:r>
            <a:r>
              <a:rPr lang="de-DE" sz="2400" b="1" dirty="0">
                <a:solidFill>
                  <a:schemeClr val="accent2"/>
                </a:solidFill>
              </a:rPr>
              <a:t>nächsten</a:t>
            </a:r>
            <a:r>
              <a:rPr lang="de-DE" sz="2400" dirty="0"/>
              <a:t> Folie ist ein Beispiel-Layout mit einem Bild und einem halbtransparenten Textfeld.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Auf der </a:t>
            </a:r>
            <a:r>
              <a:rPr lang="de-DE" sz="2400" b="1" dirty="0">
                <a:solidFill>
                  <a:schemeClr val="accent2"/>
                </a:solidFill>
              </a:rPr>
              <a:t>übernächsten</a:t>
            </a:r>
            <a:r>
              <a:rPr lang="de-DE" sz="2400" dirty="0"/>
              <a:t> Folie ist das Bild und das Textfeld oberhalb der Folie platziert.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b="1" dirty="0"/>
              <a:t>Verkleinere die Folienansicht</a:t>
            </a:r>
            <a:r>
              <a:rPr lang="de-DE" sz="2400" dirty="0"/>
              <a:t> (Strg + Mausrad), dann siehst du die Elemente.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b="1" dirty="0"/>
              <a:t>Platziere</a:t>
            </a:r>
            <a:r>
              <a:rPr lang="de-DE" sz="2400" dirty="0"/>
              <a:t> das Bild und das Textfeld übereinander.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b="1" dirty="0"/>
              <a:t>Ändere die Fülleffekte</a:t>
            </a:r>
            <a:r>
              <a:rPr lang="de-DE" sz="2400" dirty="0"/>
              <a:t> für das Textfeld.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Ebenso für die folgenden Folien. </a:t>
            </a:r>
          </a:p>
        </p:txBody>
      </p:sp>
    </p:spTree>
    <p:extLst>
      <p:ext uri="{BB962C8B-B14F-4D97-AF65-F5344CB8AC3E}">
        <p14:creationId xmlns:p14="http://schemas.microsoft.com/office/powerpoint/2010/main" val="392377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F9F4D-6BD5-5F08-5E0E-92D2D1B50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F3DDE570-89F2-9FCD-AB04-72382D546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3239" y="-165100"/>
            <a:ext cx="12398478" cy="8265652"/>
          </a:xfrm>
          <a:prstGeom prst="rect">
            <a:avLst/>
          </a:prstGeom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D2FF519-D44C-B260-A173-5A6B8E06D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3237" y="-165100"/>
            <a:ext cx="6034137" cy="8265652"/>
          </a:xfrm>
          <a:solidFill>
            <a:srgbClr val="0F3E2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de-DE" sz="5000" dirty="0">
                <a:solidFill>
                  <a:schemeClr val="lt1"/>
                </a:solidFill>
                <a:latin typeface="Arial Black" panose="020B0A04020102020204" pitchFamily="34" charset="0"/>
              </a:rPr>
              <a:t>Doktor Wald</a:t>
            </a:r>
          </a:p>
          <a:p>
            <a:pPr marL="0" indent="0" algn="ctr">
              <a:buNone/>
            </a:pPr>
            <a:r>
              <a:rPr lang="de-DE" sz="2000" dirty="0">
                <a:solidFill>
                  <a:schemeClr val="lt1"/>
                </a:solidFill>
                <a:latin typeface="Arial Black" panose="020B0A04020102020204" pitchFamily="34" charset="0"/>
              </a:rPr>
              <a:t>Sprechzeiten: </a:t>
            </a:r>
          </a:p>
          <a:p>
            <a:pPr marL="0" indent="0" algn="ctr">
              <a:buNone/>
            </a:pPr>
            <a:r>
              <a:rPr lang="de-DE" sz="2000" dirty="0">
                <a:solidFill>
                  <a:schemeClr val="lt1"/>
                </a:solidFill>
                <a:latin typeface="Arial Black" panose="020B0A04020102020204" pitchFamily="34" charset="0"/>
              </a:rPr>
              <a:t>24 Stunden am Tag</a:t>
            </a:r>
          </a:p>
          <a:p>
            <a:pPr marL="0" indent="0" algn="ctr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Ohne Voranmeldung, </a:t>
            </a:r>
          </a:p>
          <a:p>
            <a:pPr marL="0" indent="0" algn="ctr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keine Hausbesuche</a:t>
            </a:r>
          </a:p>
        </p:txBody>
      </p:sp>
    </p:spTree>
    <p:extLst>
      <p:ext uri="{BB962C8B-B14F-4D97-AF65-F5344CB8AC3E}">
        <p14:creationId xmlns:p14="http://schemas.microsoft.com/office/powerpoint/2010/main" val="267457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D4872-2F1F-DB4F-3FB1-5E332712B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B34655-F990-000A-9291-7D0220201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D2B8C11C-4D87-E681-4205-7BDBC2E80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846939" y="-9294352"/>
            <a:ext cx="12398478" cy="8265652"/>
          </a:xfrm>
          <a:prstGeom prst="rect">
            <a:avLst/>
          </a:prstGeom>
        </p:spPr>
      </p:pic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2821C7AA-FA9A-56CE-F051-BF1E1E3AC35A}"/>
              </a:ext>
            </a:extLst>
          </p:cNvPr>
          <p:cNvSpPr txBox="1">
            <a:spLocks/>
          </p:cNvSpPr>
          <p:nvPr/>
        </p:nvSpPr>
        <p:spPr>
          <a:xfrm>
            <a:off x="9174931" y="-8966200"/>
            <a:ext cx="6034137" cy="7937500"/>
          </a:xfrm>
          <a:prstGeom prst="rect">
            <a:avLst/>
          </a:prstGeom>
          <a:solidFill>
            <a:srgbClr val="0F3E2C">
              <a:alpha val="50196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5000">
                <a:latin typeface="Arial Black" panose="020B0A04020102020204" pitchFamily="34" charset="0"/>
              </a:rPr>
              <a:t>Doktor Wald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>
                <a:latin typeface="Arial Black" panose="020B0A04020102020204" pitchFamily="34" charset="0"/>
              </a:rPr>
              <a:t>Sprechzeiten: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>
                <a:latin typeface="Arial Black" panose="020B0A04020102020204" pitchFamily="34" charset="0"/>
              </a:rPr>
              <a:t>24 Stunden am Tag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Ohne Voranmeldung,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keine Hausbesuche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86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Breitbild</PresentationFormat>
  <Paragraphs>94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Office</vt:lpstr>
      <vt:lpstr>Fülleffekte</vt:lpstr>
      <vt:lpstr>PowerPoint-Präsentation</vt:lpstr>
      <vt:lpstr>Transparenz-Regler unter Weitere Füllfarben</vt:lpstr>
      <vt:lpstr>Transparenz-Regler unter Weitere Farbverläufe</vt:lpstr>
      <vt:lpstr>Vergleich Transparenz-Regler unter Weitere Füllfarben und Weitere Farbverläufe</vt:lpstr>
      <vt:lpstr>PowerPoint-Präsentation</vt:lpstr>
      <vt:lpstr>Ausprobieren!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Jetzt du.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233</cp:revision>
  <dcterms:created xsi:type="dcterms:W3CDTF">2026-02-06T21:00:30Z</dcterms:created>
  <dcterms:modified xsi:type="dcterms:W3CDTF">2026-03-10T22:34:29Z</dcterms:modified>
</cp:coreProperties>
</file>